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3"/>
  </p:notesMasterIdLst>
  <p:handoutMasterIdLst>
    <p:handoutMasterId r:id="rId14"/>
  </p:handoutMasterIdLst>
  <p:sldIdLst>
    <p:sldId id="256" r:id="rId5"/>
    <p:sldId id="263" r:id="rId6"/>
    <p:sldId id="269" r:id="rId7"/>
    <p:sldId id="266" r:id="rId8"/>
    <p:sldId id="280" r:id="rId9"/>
    <p:sldId id="271" r:id="rId10"/>
    <p:sldId id="275" r:id="rId11"/>
    <p:sldId id="26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1" autoAdjust="0"/>
  </p:normalViewPr>
  <p:slideViewPr>
    <p:cSldViewPr snapToGrid="0">
      <p:cViewPr varScale="1">
        <p:scale>
          <a:sx n="80" d="100"/>
          <a:sy n="80" d="100"/>
        </p:scale>
        <p:origin x="58" y="110"/>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5/5/2023</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5/5/2023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Placeholder 76" descr="A woman wearing purple glasses showing data">
            <a:extLst>
              <a:ext uri="{FF2B5EF4-FFF2-40B4-BE49-F238E27FC236}">
                <a16:creationId xmlns:a16="http://schemas.microsoft.com/office/drawing/2014/main" id="{2F849723-3772-4844-AB3A-EF3DFAF34B83}"/>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752100" y="748634"/>
            <a:ext cx="6825035" cy="5379395"/>
          </a:xfrm>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6279503" y="1663435"/>
            <a:ext cx="5912496" cy="4942638"/>
          </a:xfrm>
        </p:spPr>
        <p:txBody>
          <a:bodyPr/>
          <a:lstStyle/>
          <a:p>
            <a:r>
              <a:rPr lang="en-US" dirty="0"/>
              <a:t>Laptop price prediction</a:t>
            </a:r>
          </a:p>
        </p:txBody>
      </p:sp>
      <p:sp>
        <p:nvSpPr>
          <p:cNvPr id="2" name="Text Placeholder 16">
            <a:extLst>
              <a:ext uri="{FF2B5EF4-FFF2-40B4-BE49-F238E27FC236}">
                <a16:creationId xmlns:a16="http://schemas.microsoft.com/office/drawing/2014/main" id="{941F3472-542B-E1D3-F164-C1B7D9D0F1DE}"/>
              </a:ext>
            </a:extLst>
          </p:cNvPr>
          <p:cNvSpPr>
            <a:spLocks noGrp="1"/>
          </p:cNvSpPr>
          <p:nvPr>
            <p:ph type="body" sz="quarter" idx="15"/>
          </p:nvPr>
        </p:nvSpPr>
        <p:spPr>
          <a:xfrm>
            <a:off x="6700861" y="4539095"/>
            <a:ext cx="4925188" cy="1124587"/>
          </a:xfrm>
        </p:spPr>
        <p:txBody>
          <a:bodyPr>
            <a:normAutofit/>
          </a:bodyPr>
          <a:lstStyle/>
          <a:p>
            <a:r>
              <a:rPr lang="en-US" dirty="0"/>
              <a:t>NAME – JAISMEEN</a:t>
            </a:r>
          </a:p>
          <a:p>
            <a:r>
              <a:rPr lang="en-US" dirty="0"/>
              <a:t>REGISTRATION NO. – 12015083</a:t>
            </a:r>
          </a:p>
        </p:txBody>
      </p:sp>
    </p:spTree>
    <p:extLst>
      <p:ext uri="{BB962C8B-B14F-4D97-AF65-F5344CB8AC3E}">
        <p14:creationId xmlns:p14="http://schemas.microsoft.com/office/powerpoint/2010/main" val="1883836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woman looking at a screen with tiny writing and graphs floating">
            <a:extLst>
              <a:ext uri="{FF2B5EF4-FFF2-40B4-BE49-F238E27FC236}">
                <a16:creationId xmlns:a16="http://schemas.microsoft.com/office/drawing/2014/main" id="{AACEA9E5-C8FF-4080-B2EE-93C3DA6E6851}"/>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5011738" y="0"/>
            <a:ext cx="7196930" cy="6867376"/>
          </a:xfrm>
        </p:spPr>
      </p:pic>
      <p:sp>
        <p:nvSpPr>
          <p:cNvPr id="23" name="Title 22">
            <a:extLst>
              <a:ext uri="{FF2B5EF4-FFF2-40B4-BE49-F238E27FC236}">
                <a16:creationId xmlns:a16="http://schemas.microsoft.com/office/drawing/2014/main" id="{8A0965D6-0D20-40A0-8897-EDF8A7A464C5}"/>
              </a:ext>
            </a:extLst>
          </p:cNvPr>
          <p:cNvSpPr>
            <a:spLocks noGrp="1"/>
          </p:cNvSpPr>
          <p:nvPr>
            <p:ph type="title"/>
          </p:nvPr>
        </p:nvSpPr>
        <p:spPr>
          <a:xfrm>
            <a:off x="-1" y="1036628"/>
            <a:ext cx="6007099" cy="5319721"/>
          </a:xfrm>
        </p:spPr>
        <p:txBody>
          <a:bodyPr/>
          <a:lstStyle/>
          <a:p>
            <a:r>
              <a:rPr lang="en-US" dirty="0"/>
              <a:t>INTRODUCTION</a:t>
            </a:r>
          </a:p>
        </p:txBody>
      </p:sp>
      <p:sp>
        <p:nvSpPr>
          <p:cNvPr id="30" name="Text Placeholder 29">
            <a:extLst>
              <a:ext uri="{FF2B5EF4-FFF2-40B4-BE49-F238E27FC236}">
                <a16:creationId xmlns:a16="http://schemas.microsoft.com/office/drawing/2014/main" id="{BAD5E990-59DB-44C5-B716-B0352D75353A}"/>
              </a:ext>
            </a:extLst>
          </p:cNvPr>
          <p:cNvSpPr>
            <a:spLocks noGrp="1"/>
          </p:cNvSpPr>
          <p:nvPr>
            <p:ph type="body" sz="quarter" idx="18"/>
          </p:nvPr>
        </p:nvSpPr>
        <p:spPr>
          <a:xfrm>
            <a:off x="727294" y="2284613"/>
            <a:ext cx="4771030" cy="801073"/>
          </a:xfrm>
        </p:spPr>
        <p:txBody>
          <a:bodyPr>
            <a:noAutofit/>
          </a:bodyPr>
          <a:lstStyle/>
          <a:p>
            <a:pPr marL="0" indent="0" algn="l"/>
            <a:r>
              <a:rPr lang="en-US" dirty="0"/>
              <a:t>A laptop price prediction dataset typically contains a variety of features and attributes of laptops that can be used to train machine learning models for predicting laptop prices. It includes features such as brand, model, display size, processor type, RAM, storage type, graphics card, weight, price, etc. This dataset can be used for predicting the price of a laptop based on its features.</a:t>
            </a:r>
            <a:endParaRPr lang="en-US" dirty="0">
              <a:latin typeface="Barlow Semi Condensed Medium" panose="00000606000000000000" pitchFamily="2" charset="0"/>
            </a:endParaRPr>
          </a:p>
        </p:txBody>
      </p:sp>
      <p:sp>
        <p:nvSpPr>
          <p:cNvPr id="17" name="Text Placeholder 16">
            <a:extLst>
              <a:ext uri="{FF2B5EF4-FFF2-40B4-BE49-F238E27FC236}">
                <a16:creationId xmlns:a16="http://schemas.microsoft.com/office/drawing/2014/main" id="{6D1B74B2-695A-4FED-8B66-D854AA9FF005}"/>
              </a:ext>
            </a:extLst>
          </p:cNvPr>
          <p:cNvSpPr>
            <a:spLocks noGrp="1"/>
          </p:cNvSpPr>
          <p:nvPr>
            <p:ph type="body" sz="quarter" idx="26"/>
          </p:nvPr>
        </p:nvSpPr>
        <p:spPr>
          <a:xfrm>
            <a:off x="727294" y="4643090"/>
            <a:ext cx="4771030" cy="365125"/>
          </a:xfrm>
        </p:spPr>
        <p:txBody>
          <a:bodyPr/>
          <a:lstStyle/>
          <a:p>
            <a:r>
              <a:rPr lang="en-ZA" dirty="0"/>
              <a:t>DOMAIN</a:t>
            </a:r>
            <a:endParaRPr lang="en-US" dirty="0"/>
          </a:p>
        </p:txBody>
      </p:sp>
      <p:sp>
        <p:nvSpPr>
          <p:cNvPr id="32" name="Text Placeholder 31">
            <a:extLst>
              <a:ext uri="{FF2B5EF4-FFF2-40B4-BE49-F238E27FC236}">
                <a16:creationId xmlns:a16="http://schemas.microsoft.com/office/drawing/2014/main" id="{949FAB0A-4907-445D-8D12-8F4584E25E5F}"/>
              </a:ext>
            </a:extLst>
          </p:cNvPr>
          <p:cNvSpPr>
            <a:spLocks noGrp="1"/>
          </p:cNvSpPr>
          <p:nvPr>
            <p:ph type="body" sz="quarter" idx="25"/>
          </p:nvPr>
        </p:nvSpPr>
        <p:spPr>
          <a:xfrm>
            <a:off x="727294" y="4979443"/>
            <a:ext cx="4771030" cy="1376906"/>
          </a:xfrm>
        </p:spPr>
        <p:txBody>
          <a:bodyPr>
            <a:normAutofit fontScale="85000" lnSpcReduction="10000"/>
          </a:bodyPr>
          <a:lstStyle/>
          <a:p>
            <a:r>
              <a:rPr lang="en-US" sz="1500" dirty="0"/>
              <a:t>Computer Hardware and Electronics</a:t>
            </a:r>
          </a:p>
          <a:p>
            <a:r>
              <a:rPr lang="en-US" sz="1500" dirty="0"/>
              <a:t>This dataset belongs to the domain of computer hardware and electronics. Computer hardware and electronics domain deals with the design, development, manufacturing, and maintenance of various computer components and electronic devices.</a:t>
            </a:r>
          </a:p>
          <a:p>
            <a:endParaRPr lang="en-US" dirty="0"/>
          </a:p>
        </p:txBody>
      </p:sp>
      <p:sp>
        <p:nvSpPr>
          <p:cNvPr id="6" name="Slide Number Placeholder 5">
            <a:extLst>
              <a:ext uri="{FF2B5EF4-FFF2-40B4-BE49-F238E27FC236}">
                <a16:creationId xmlns:a16="http://schemas.microsoft.com/office/drawing/2014/main" id="{3ECA4FBE-BC87-4AB1-BD16-CAF99641A1B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a:t>
            </a:fld>
            <a:endParaRPr lang="en-US" dirty="0"/>
          </a:p>
        </p:txBody>
      </p:sp>
    </p:spTree>
    <p:extLst>
      <p:ext uri="{BB962C8B-B14F-4D97-AF65-F5344CB8AC3E}">
        <p14:creationId xmlns:p14="http://schemas.microsoft.com/office/powerpoint/2010/main" val="3678690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93CCE65F-EAE5-4C64-842B-27E3783C1D1A}"/>
              </a:ext>
            </a:extLst>
          </p:cNvPr>
          <p:cNvSpPr>
            <a:spLocks noGrp="1"/>
          </p:cNvSpPr>
          <p:nvPr>
            <p:ph type="title"/>
          </p:nvPr>
        </p:nvSpPr>
        <p:spPr>
          <a:xfrm>
            <a:off x="2451534" y="989042"/>
            <a:ext cx="7287768" cy="630936"/>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US" dirty="0"/>
              <a:t>Visualizations</a:t>
            </a:r>
            <a:endParaRPr lang="en-US" noProof="0" dirty="0"/>
          </a:p>
        </p:txBody>
      </p:sp>
      <p:sp>
        <p:nvSpPr>
          <p:cNvPr id="83" name="Slide Number Placeholder 82">
            <a:extLst>
              <a:ext uri="{FF2B5EF4-FFF2-40B4-BE49-F238E27FC236}">
                <a16:creationId xmlns:a16="http://schemas.microsoft.com/office/drawing/2014/main" id="{3148E176-08DB-41A3-9A76-23011A0B3ED6}"/>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a:t>
            </a:fld>
            <a:endParaRPr lang="en-US" dirty="0"/>
          </a:p>
        </p:txBody>
      </p:sp>
      <p:pic>
        <p:nvPicPr>
          <p:cNvPr id="7" name="Picture 6" descr="Chart, bar chart&#10;&#10;Description automatically generated">
            <a:extLst>
              <a:ext uri="{FF2B5EF4-FFF2-40B4-BE49-F238E27FC236}">
                <a16:creationId xmlns:a16="http://schemas.microsoft.com/office/drawing/2014/main" id="{C9C07635-CBF1-91D0-D13F-E1C14759B89D}"/>
              </a:ext>
            </a:extLst>
          </p:cNvPr>
          <p:cNvPicPr>
            <a:picLocks noChangeAspect="1"/>
          </p:cNvPicPr>
          <p:nvPr/>
        </p:nvPicPr>
        <p:blipFill rotWithShape="1">
          <a:blip r:embed="rId2"/>
          <a:srcRect t="14549" b="13057"/>
          <a:stretch/>
        </p:blipFill>
        <p:spPr>
          <a:xfrm>
            <a:off x="3467280" y="1998995"/>
            <a:ext cx="2145559" cy="1405001"/>
          </a:xfrm>
          <a:prstGeom prst="rect">
            <a:avLst/>
          </a:prstGeom>
        </p:spPr>
      </p:pic>
      <p:pic>
        <p:nvPicPr>
          <p:cNvPr id="8" name="Picture 7">
            <a:extLst>
              <a:ext uri="{FF2B5EF4-FFF2-40B4-BE49-F238E27FC236}">
                <a16:creationId xmlns:a16="http://schemas.microsoft.com/office/drawing/2014/main" id="{4EB32738-2EAF-F1C5-D5B6-4AF89C88A742}"/>
              </a:ext>
            </a:extLst>
          </p:cNvPr>
          <p:cNvPicPr>
            <a:picLocks noChangeAspect="1"/>
          </p:cNvPicPr>
          <p:nvPr/>
        </p:nvPicPr>
        <p:blipFill rotWithShape="1">
          <a:blip r:embed="rId3"/>
          <a:srcRect t="16044" r="43904" b="9817"/>
          <a:stretch/>
        </p:blipFill>
        <p:spPr>
          <a:xfrm>
            <a:off x="520501" y="3175029"/>
            <a:ext cx="2286918" cy="1746976"/>
          </a:xfrm>
          <a:prstGeom prst="rect">
            <a:avLst/>
          </a:prstGeom>
        </p:spPr>
      </p:pic>
      <p:pic>
        <p:nvPicPr>
          <p:cNvPr id="9" name="Picture 8" descr="Chart, scatter chart&#10;&#10;Description automatically generated">
            <a:extLst>
              <a:ext uri="{FF2B5EF4-FFF2-40B4-BE49-F238E27FC236}">
                <a16:creationId xmlns:a16="http://schemas.microsoft.com/office/drawing/2014/main" id="{65E1AAB4-4F4F-1EF3-42C9-4E60F59BDCF5}"/>
              </a:ext>
            </a:extLst>
          </p:cNvPr>
          <p:cNvPicPr>
            <a:picLocks noChangeAspect="1"/>
          </p:cNvPicPr>
          <p:nvPr/>
        </p:nvPicPr>
        <p:blipFill rotWithShape="1">
          <a:blip r:embed="rId4"/>
          <a:srcRect t="27338" r="32490"/>
          <a:stretch/>
        </p:blipFill>
        <p:spPr>
          <a:xfrm>
            <a:off x="3621395" y="4922005"/>
            <a:ext cx="2145559" cy="1434345"/>
          </a:xfrm>
          <a:prstGeom prst="rect">
            <a:avLst/>
          </a:prstGeom>
        </p:spPr>
      </p:pic>
      <p:pic>
        <p:nvPicPr>
          <p:cNvPr id="10" name="Picture 9" descr="Chart&#10;&#10;Description automatically generated">
            <a:extLst>
              <a:ext uri="{FF2B5EF4-FFF2-40B4-BE49-F238E27FC236}">
                <a16:creationId xmlns:a16="http://schemas.microsoft.com/office/drawing/2014/main" id="{0CEAC2CD-3E7F-275E-6961-1572DF96A894}"/>
              </a:ext>
            </a:extLst>
          </p:cNvPr>
          <p:cNvPicPr>
            <a:picLocks noChangeAspect="1"/>
          </p:cNvPicPr>
          <p:nvPr/>
        </p:nvPicPr>
        <p:blipFill rotWithShape="1">
          <a:blip r:embed="rId5"/>
          <a:srcRect l="1101" t="46603" r="53632"/>
          <a:stretch/>
        </p:blipFill>
        <p:spPr>
          <a:xfrm>
            <a:off x="7115035" y="4922005"/>
            <a:ext cx="1835100" cy="1400085"/>
          </a:xfrm>
          <a:prstGeom prst="rect">
            <a:avLst/>
          </a:prstGeom>
        </p:spPr>
      </p:pic>
      <p:pic>
        <p:nvPicPr>
          <p:cNvPr id="11" name="Picture 10" descr="Chart, bar chart, waterfall chart&#10;&#10;Description automatically generated">
            <a:extLst>
              <a:ext uri="{FF2B5EF4-FFF2-40B4-BE49-F238E27FC236}">
                <a16:creationId xmlns:a16="http://schemas.microsoft.com/office/drawing/2014/main" id="{D218331B-11EB-8369-3447-37EF4C1118D4}"/>
              </a:ext>
            </a:extLst>
          </p:cNvPr>
          <p:cNvPicPr>
            <a:picLocks noChangeAspect="1"/>
          </p:cNvPicPr>
          <p:nvPr/>
        </p:nvPicPr>
        <p:blipFill rotWithShape="1">
          <a:blip r:embed="rId6"/>
          <a:srcRect t="6337" r="58739" b="54635"/>
          <a:stretch/>
        </p:blipFill>
        <p:spPr bwMode="auto">
          <a:xfrm>
            <a:off x="9902077" y="3429000"/>
            <a:ext cx="1769422" cy="1605224"/>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5CA98D0A-D116-C743-6DDA-627E1086F0BF}"/>
              </a:ext>
            </a:extLst>
          </p:cNvPr>
          <p:cNvPicPr>
            <a:picLocks noChangeAspect="1"/>
          </p:cNvPicPr>
          <p:nvPr/>
        </p:nvPicPr>
        <p:blipFill rotWithShape="1">
          <a:blip r:embed="rId7"/>
          <a:srcRect l="1900" t="1" b="1896"/>
          <a:stretch/>
        </p:blipFill>
        <p:spPr>
          <a:xfrm>
            <a:off x="6883425" y="2011536"/>
            <a:ext cx="2526920" cy="1361884"/>
          </a:xfrm>
          <a:prstGeom prst="rect">
            <a:avLst/>
          </a:prstGeom>
        </p:spPr>
      </p:pic>
    </p:spTree>
    <p:extLst>
      <p:ext uri="{BB962C8B-B14F-4D97-AF65-F5344CB8AC3E}">
        <p14:creationId xmlns:p14="http://schemas.microsoft.com/office/powerpoint/2010/main" val="1433309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A351523-BE9E-4047-8916-20F1F4A9FB16}"/>
              </a:ext>
            </a:extLst>
          </p:cNvPr>
          <p:cNvSpPr>
            <a:spLocks noGrp="1"/>
          </p:cNvSpPr>
          <p:nvPr>
            <p:ph type="title"/>
          </p:nvPr>
        </p:nvSpPr>
        <p:spPr>
          <a:xfrm>
            <a:off x="2595880" y="1669411"/>
            <a:ext cx="8929370" cy="466344"/>
          </a:xfrm>
        </p:spPr>
        <p:txBody>
          <a:bodyPr/>
          <a:lstStyle/>
          <a:p>
            <a:r>
              <a:rPr lang="en-US" dirty="0"/>
              <a:t>Applied Machine learning models</a:t>
            </a:r>
          </a:p>
        </p:txBody>
      </p:sp>
      <p:pic>
        <p:nvPicPr>
          <p:cNvPr id="65" name="Picture Placeholder 64" descr="Robotic hand and human hand almost touching with their pointer fingers">
            <a:extLst>
              <a:ext uri="{FF2B5EF4-FFF2-40B4-BE49-F238E27FC236}">
                <a16:creationId xmlns:a16="http://schemas.microsoft.com/office/drawing/2014/main" id="{B600DB70-7F2F-494E-82AC-37DB9BB59802}"/>
              </a:ext>
            </a:extLst>
          </p:cNvPr>
          <p:cNvPicPr>
            <a:picLocks noGrp="1" noChangeAspect="1"/>
          </p:cNvPicPr>
          <p:nvPr>
            <p:ph type="pic" sz="quarter" idx="28"/>
          </p:nvPr>
        </p:nvPicPr>
        <p:blipFill rotWithShape="1">
          <a:blip r:embed="rId2" cstate="email">
            <a:extLst>
              <a:ext uri="{28A0092B-C50C-407E-A947-70E740481C1C}">
                <a14:useLocalDpi xmlns:a14="http://schemas.microsoft.com/office/drawing/2010/main"/>
              </a:ext>
            </a:extLst>
          </a:blip>
          <a:srcRect/>
          <a:stretch/>
        </p:blipFill>
        <p:spPr>
          <a:xfrm rot="5400000" flipH="1">
            <a:off x="-2092961" y="2092962"/>
            <a:ext cx="6858002" cy="2672081"/>
          </a:xfrm>
        </p:spPr>
      </p:pic>
      <p:sp>
        <p:nvSpPr>
          <p:cNvPr id="60" name="Text Placeholder 59">
            <a:extLst>
              <a:ext uri="{FF2B5EF4-FFF2-40B4-BE49-F238E27FC236}">
                <a16:creationId xmlns:a16="http://schemas.microsoft.com/office/drawing/2014/main" id="{999D91A5-2E97-401C-8485-4C6A03228C0C}"/>
              </a:ext>
            </a:extLst>
          </p:cNvPr>
          <p:cNvSpPr>
            <a:spLocks noGrp="1"/>
          </p:cNvSpPr>
          <p:nvPr>
            <p:ph type="body" sz="quarter" idx="16"/>
          </p:nvPr>
        </p:nvSpPr>
        <p:spPr>
          <a:xfrm>
            <a:off x="2672081" y="2424172"/>
            <a:ext cx="2001429" cy="555048"/>
          </a:xfrm>
        </p:spPr>
        <p:txBody>
          <a:bodyPr>
            <a:normAutofit/>
          </a:bodyPr>
          <a:lstStyle/>
          <a:p>
            <a:r>
              <a:rPr lang="en-ZA" dirty="0"/>
              <a:t>Linear         regression​</a:t>
            </a:r>
            <a:endParaRPr lang="en-US" dirty="0"/>
          </a:p>
        </p:txBody>
      </p:sp>
      <p:sp>
        <p:nvSpPr>
          <p:cNvPr id="62" name="Text Placeholder 61">
            <a:extLst>
              <a:ext uri="{FF2B5EF4-FFF2-40B4-BE49-F238E27FC236}">
                <a16:creationId xmlns:a16="http://schemas.microsoft.com/office/drawing/2014/main" id="{A7D48779-F2E1-4699-AD47-17420A5B31B9}"/>
              </a:ext>
            </a:extLst>
          </p:cNvPr>
          <p:cNvSpPr>
            <a:spLocks noGrp="1"/>
          </p:cNvSpPr>
          <p:nvPr>
            <p:ph type="body" sz="quarter" idx="18"/>
          </p:nvPr>
        </p:nvSpPr>
        <p:spPr>
          <a:xfrm>
            <a:off x="5714899" y="2460497"/>
            <a:ext cx="2001429" cy="555048"/>
          </a:xfrm>
        </p:spPr>
        <p:txBody>
          <a:bodyPr/>
          <a:lstStyle/>
          <a:p>
            <a:r>
              <a:rPr lang="en-US" dirty="0"/>
              <a:t>Lass0 regression​</a:t>
            </a:r>
          </a:p>
        </p:txBody>
      </p:sp>
      <p:sp>
        <p:nvSpPr>
          <p:cNvPr id="63" name="Text Placeholder 62">
            <a:extLst>
              <a:ext uri="{FF2B5EF4-FFF2-40B4-BE49-F238E27FC236}">
                <a16:creationId xmlns:a16="http://schemas.microsoft.com/office/drawing/2014/main" id="{0748B9A3-70BE-4930-994F-00EFCDA51C5E}"/>
              </a:ext>
            </a:extLst>
          </p:cNvPr>
          <p:cNvSpPr>
            <a:spLocks noGrp="1"/>
          </p:cNvSpPr>
          <p:nvPr>
            <p:ph type="body" sz="quarter" idx="27"/>
          </p:nvPr>
        </p:nvSpPr>
        <p:spPr>
          <a:xfrm>
            <a:off x="2672081" y="3238876"/>
            <a:ext cx="2490469" cy="2909218"/>
          </a:xfrm>
        </p:spPr>
        <p:txBody>
          <a:bodyPr>
            <a:normAutofit/>
          </a:bodyPr>
          <a:lstStyle/>
          <a:p>
            <a:r>
              <a:rPr lang="en-US" sz="1500" b="0" i="0" dirty="0">
                <a:solidFill>
                  <a:schemeClr val="bg1"/>
                </a:solidFill>
                <a:effectLst/>
              </a:rPr>
              <a:t>It assumes a linear relationship between the dependent variable and independent variables</a:t>
            </a:r>
            <a:endParaRPr lang="en-US" sz="1500" dirty="0">
              <a:solidFill>
                <a:schemeClr val="bg1"/>
              </a:solidFill>
            </a:endParaRPr>
          </a:p>
          <a:p>
            <a:r>
              <a:rPr lang="en-ZA" dirty="0"/>
              <a:t> </a:t>
            </a:r>
            <a:endParaRPr lang="en-US" dirty="0"/>
          </a:p>
        </p:txBody>
      </p:sp>
      <p:sp>
        <p:nvSpPr>
          <p:cNvPr id="61" name="Text Placeholder 60">
            <a:extLst>
              <a:ext uri="{FF2B5EF4-FFF2-40B4-BE49-F238E27FC236}">
                <a16:creationId xmlns:a16="http://schemas.microsoft.com/office/drawing/2014/main" id="{182CD3FA-FD64-4651-A9ED-984F79C86FEE}"/>
              </a:ext>
            </a:extLst>
          </p:cNvPr>
          <p:cNvSpPr>
            <a:spLocks noGrp="1"/>
          </p:cNvSpPr>
          <p:nvPr>
            <p:ph type="body" sz="quarter" idx="17"/>
          </p:nvPr>
        </p:nvSpPr>
        <p:spPr>
          <a:xfrm>
            <a:off x="5525475" y="3238876"/>
            <a:ext cx="2490469" cy="2966740"/>
          </a:xfrm>
        </p:spPr>
        <p:txBody>
          <a:bodyPr>
            <a:normAutofit/>
          </a:bodyPr>
          <a:lstStyle/>
          <a:p>
            <a:r>
              <a:rPr lang="en-US" sz="1500" b="0" i="0" dirty="0">
                <a:solidFill>
                  <a:schemeClr val="bg1"/>
                </a:solidFill>
                <a:effectLst/>
              </a:rPr>
              <a:t>The Lasso regression technique can be used to select the most relevant features from a dataset.</a:t>
            </a:r>
            <a:endParaRPr lang="en-US" sz="1500" dirty="0">
              <a:solidFill>
                <a:schemeClr val="bg1"/>
              </a:solidFill>
            </a:endParaRPr>
          </a:p>
          <a:p>
            <a:endParaRPr lang="en-US" dirty="0"/>
          </a:p>
        </p:txBody>
      </p:sp>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a:t>
            </a:fld>
            <a:endParaRPr lang="en-US" dirty="0"/>
          </a:p>
        </p:txBody>
      </p:sp>
      <p:sp>
        <p:nvSpPr>
          <p:cNvPr id="2" name="Text Placeholder 61">
            <a:extLst>
              <a:ext uri="{FF2B5EF4-FFF2-40B4-BE49-F238E27FC236}">
                <a16:creationId xmlns:a16="http://schemas.microsoft.com/office/drawing/2014/main" id="{6C9BA3E4-E46C-8C3E-94C1-FFE2B7FAD467}"/>
              </a:ext>
            </a:extLst>
          </p:cNvPr>
          <p:cNvSpPr txBox="1">
            <a:spLocks/>
          </p:cNvSpPr>
          <p:nvPr/>
        </p:nvSpPr>
        <p:spPr>
          <a:xfrm>
            <a:off x="8368031" y="2475573"/>
            <a:ext cx="2061707" cy="555047"/>
          </a:xfrm>
          <a:prstGeom prst="rect">
            <a:avLst/>
          </a:prstGeom>
        </p:spPr>
        <p:txBody>
          <a:bodyPr vert="horz" lIns="91440" tIns="45720" rIns="91440" bIns="45720" rtlCol="0" anchor="b">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1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dirty="0"/>
              <a:t>Ridge regression</a:t>
            </a:r>
            <a:r>
              <a:rPr lang="en-US" dirty="0"/>
              <a:t>​</a:t>
            </a:r>
          </a:p>
        </p:txBody>
      </p:sp>
      <p:sp>
        <p:nvSpPr>
          <p:cNvPr id="3" name="Text Placeholder 62">
            <a:extLst>
              <a:ext uri="{FF2B5EF4-FFF2-40B4-BE49-F238E27FC236}">
                <a16:creationId xmlns:a16="http://schemas.microsoft.com/office/drawing/2014/main" id="{53FA2B02-48A5-968A-43C9-BCC15A0AC000}"/>
              </a:ext>
            </a:extLst>
          </p:cNvPr>
          <p:cNvSpPr txBox="1">
            <a:spLocks/>
          </p:cNvSpPr>
          <p:nvPr/>
        </p:nvSpPr>
        <p:spPr>
          <a:xfrm>
            <a:off x="8368031" y="3238876"/>
            <a:ext cx="2490469" cy="2909218"/>
          </a:xfrm>
          <a:prstGeom prst="rect">
            <a:avLst/>
          </a:prstGeom>
        </p:spPr>
        <p:txBody>
          <a:bodyPr vert="horz" lIns="91440" tIns="45720" rIns="91440" bIns="45720" rtlCol="0" anchor="t">
            <a:normAutofit/>
          </a:bodyPr>
          <a:lstStyle>
            <a:lvl1pPr marL="0" indent="0" algn="l" defTabSz="914400" rtl="0" eaLnBrk="1" latinLnBrk="0" hangingPunct="1">
              <a:lnSpc>
                <a:spcPct val="125000"/>
              </a:lnSpc>
              <a:spcBef>
                <a:spcPts val="100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b="0" i="0" dirty="0">
                <a:solidFill>
                  <a:schemeClr val="bg1"/>
                </a:solidFill>
                <a:effectLst/>
              </a:rPr>
              <a:t>Ridge regression can be useful when dealing with multicollinearity, and when there is a high degree of correlation.</a:t>
            </a:r>
            <a:endParaRPr lang="en-US" sz="1500" dirty="0">
              <a:solidFill>
                <a:schemeClr val="bg1"/>
              </a:solidFill>
            </a:endParaRPr>
          </a:p>
          <a:p>
            <a:endParaRPr lang="en-US" dirty="0"/>
          </a:p>
        </p:txBody>
      </p:sp>
    </p:spTree>
    <p:extLst>
      <p:ext uri="{BB962C8B-B14F-4D97-AF65-F5344CB8AC3E}">
        <p14:creationId xmlns:p14="http://schemas.microsoft.com/office/powerpoint/2010/main" val="3324314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A351523-BE9E-4047-8916-20F1F4A9FB16}"/>
              </a:ext>
            </a:extLst>
          </p:cNvPr>
          <p:cNvSpPr>
            <a:spLocks noGrp="1"/>
          </p:cNvSpPr>
          <p:nvPr>
            <p:ph type="title"/>
          </p:nvPr>
        </p:nvSpPr>
        <p:spPr>
          <a:xfrm>
            <a:off x="2595880" y="1669411"/>
            <a:ext cx="8929370" cy="466344"/>
          </a:xfrm>
        </p:spPr>
        <p:txBody>
          <a:bodyPr/>
          <a:lstStyle/>
          <a:p>
            <a:r>
              <a:rPr lang="en-US" dirty="0"/>
              <a:t>Applied Machine learning models</a:t>
            </a:r>
          </a:p>
        </p:txBody>
      </p:sp>
      <p:pic>
        <p:nvPicPr>
          <p:cNvPr id="65" name="Picture Placeholder 64" descr="Robotic hand and human hand almost touching with their pointer fingers">
            <a:extLst>
              <a:ext uri="{FF2B5EF4-FFF2-40B4-BE49-F238E27FC236}">
                <a16:creationId xmlns:a16="http://schemas.microsoft.com/office/drawing/2014/main" id="{B600DB70-7F2F-494E-82AC-37DB9BB59802}"/>
              </a:ext>
            </a:extLst>
          </p:cNvPr>
          <p:cNvPicPr>
            <a:picLocks noGrp="1" noChangeAspect="1"/>
          </p:cNvPicPr>
          <p:nvPr>
            <p:ph type="pic" sz="quarter" idx="28"/>
          </p:nvPr>
        </p:nvPicPr>
        <p:blipFill rotWithShape="1">
          <a:blip r:embed="rId2" cstate="email">
            <a:extLst>
              <a:ext uri="{28A0092B-C50C-407E-A947-70E740481C1C}">
                <a14:useLocalDpi xmlns:a14="http://schemas.microsoft.com/office/drawing/2010/main"/>
              </a:ext>
            </a:extLst>
          </a:blip>
          <a:srcRect/>
          <a:stretch/>
        </p:blipFill>
        <p:spPr>
          <a:xfrm rot="5400000" flipH="1">
            <a:off x="-2092961" y="2092962"/>
            <a:ext cx="6858002" cy="2672081"/>
          </a:xfrm>
        </p:spPr>
      </p:pic>
      <p:sp>
        <p:nvSpPr>
          <p:cNvPr id="60" name="Text Placeholder 59">
            <a:extLst>
              <a:ext uri="{FF2B5EF4-FFF2-40B4-BE49-F238E27FC236}">
                <a16:creationId xmlns:a16="http://schemas.microsoft.com/office/drawing/2014/main" id="{999D91A5-2E97-401C-8485-4C6A03228C0C}"/>
              </a:ext>
            </a:extLst>
          </p:cNvPr>
          <p:cNvSpPr>
            <a:spLocks noGrp="1"/>
          </p:cNvSpPr>
          <p:nvPr>
            <p:ph type="body" sz="quarter" idx="16"/>
          </p:nvPr>
        </p:nvSpPr>
        <p:spPr>
          <a:xfrm>
            <a:off x="2672081" y="2424172"/>
            <a:ext cx="2228951" cy="555048"/>
          </a:xfrm>
        </p:spPr>
        <p:txBody>
          <a:bodyPr>
            <a:normAutofit/>
          </a:bodyPr>
          <a:lstStyle/>
          <a:p>
            <a:r>
              <a:rPr lang="en-ZA" dirty="0"/>
              <a:t>Decision trees​</a:t>
            </a:r>
            <a:endParaRPr lang="en-US" dirty="0"/>
          </a:p>
        </p:txBody>
      </p:sp>
      <p:sp>
        <p:nvSpPr>
          <p:cNvPr id="62" name="Text Placeholder 61">
            <a:extLst>
              <a:ext uri="{FF2B5EF4-FFF2-40B4-BE49-F238E27FC236}">
                <a16:creationId xmlns:a16="http://schemas.microsoft.com/office/drawing/2014/main" id="{A7D48779-F2E1-4699-AD47-17420A5B31B9}"/>
              </a:ext>
            </a:extLst>
          </p:cNvPr>
          <p:cNvSpPr>
            <a:spLocks noGrp="1"/>
          </p:cNvSpPr>
          <p:nvPr>
            <p:ph type="body" sz="quarter" idx="18"/>
          </p:nvPr>
        </p:nvSpPr>
        <p:spPr>
          <a:xfrm>
            <a:off x="5520056" y="2475573"/>
            <a:ext cx="2228951" cy="606448"/>
          </a:xfrm>
        </p:spPr>
        <p:txBody>
          <a:bodyPr>
            <a:noAutofit/>
          </a:bodyPr>
          <a:lstStyle/>
          <a:p>
            <a:r>
              <a:rPr lang="en-US" dirty="0"/>
              <a:t>Support vector machine</a:t>
            </a:r>
          </a:p>
        </p:txBody>
      </p:sp>
      <p:sp>
        <p:nvSpPr>
          <p:cNvPr id="63" name="Text Placeholder 62">
            <a:extLst>
              <a:ext uri="{FF2B5EF4-FFF2-40B4-BE49-F238E27FC236}">
                <a16:creationId xmlns:a16="http://schemas.microsoft.com/office/drawing/2014/main" id="{0748B9A3-70BE-4930-994F-00EFCDA51C5E}"/>
              </a:ext>
            </a:extLst>
          </p:cNvPr>
          <p:cNvSpPr>
            <a:spLocks noGrp="1"/>
          </p:cNvSpPr>
          <p:nvPr>
            <p:ph type="body" sz="quarter" idx="27"/>
          </p:nvPr>
        </p:nvSpPr>
        <p:spPr>
          <a:xfrm>
            <a:off x="2682919" y="3162676"/>
            <a:ext cx="2490469" cy="2909218"/>
          </a:xfrm>
        </p:spPr>
        <p:txBody>
          <a:bodyPr>
            <a:normAutofit lnSpcReduction="10000"/>
          </a:bodyPr>
          <a:lstStyle/>
          <a:p>
            <a:r>
              <a:rPr lang="en-US" sz="1500" b="0" i="0" dirty="0">
                <a:effectLst/>
              </a:rPr>
              <a:t>A decision tree is a tree-like model where each node represents a feature or attribute, each branch represents a decision rule, and each leaf node represents a predicted outcome.</a:t>
            </a:r>
            <a:endParaRPr lang="en-IN" sz="1500" dirty="0"/>
          </a:p>
          <a:p>
            <a:r>
              <a:rPr lang="en-ZA" dirty="0"/>
              <a:t> </a:t>
            </a:r>
            <a:endParaRPr lang="en-US" dirty="0"/>
          </a:p>
        </p:txBody>
      </p:sp>
      <p:sp>
        <p:nvSpPr>
          <p:cNvPr id="61" name="Text Placeholder 60">
            <a:extLst>
              <a:ext uri="{FF2B5EF4-FFF2-40B4-BE49-F238E27FC236}">
                <a16:creationId xmlns:a16="http://schemas.microsoft.com/office/drawing/2014/main" id="{182CD3FA-FD64-4651-A9ED-984F79C86FEE}"/>
              </a:ext>
            </a:extLst>
          </p:cNvPr>
          <p:cNvSpPr>
            <a:spLocks noGrp="1"/>
          </p:cNvSpPr>
          <p:nvPr>
            <p:ph type="body" sz="quarter" idx="17"/>
          </p:nvPr>
        </p:nvSpPr>
        <p:spPr>
          <a:xfrm>
            <a:off x="5520056" y="3238876"/>
            <a:ext cx="2490469" cy="2966740"/>
          </a:xfrm>
        </p:spPr>
        <p:txBody>
          <a:bodyPr>
            <a:normAutofit/>
          </a:bodyPr>
          <a:lstStyle/>
          <a:p>
            <a:r>
              <a:rPr lang="en-US" sz="1500" b="0" i="0" dirty="0">
                <a:effectLst/>
              </a:rPr>
              <a:t>SVM is a supervised learning model used for both classification and regression problems. It finds the best possible decision boundary between different classes in the feature space.</a:t>
            </a:r>
            <a:r>
              <a:rPr lang="en-IN" sz="1500" dirty="0"/>
              <a:t> </a:t>
            </a:r>
          </a:p>
          <a:p>
            <a:endParaRPr lang="en-US" dirty="0"/>
          </a:p>
        </p:txBody>
      </p:sp>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5</a:t>
            </a:fld>
            <a:endParaRPr lang="en-US" dirty="0"/>
          </a:p>
        </p:txBody>
      </p:sp>
      <p:sp>
        <p:nvSpPr>
          <p:cNvPr id="2" name="Text Placeholder 61">
            <a:extLst>
              <a:ext uri="{FF2B5EF4-FFF2-40B4-BE49-F238E27FC236}">
                <a16:creationId xmlns:a16="http://schemas.microsoft.com/office/drawing/2014/main" id="{6C9BA3E4-E46C-8C3E-94C1-FFE2B7FAD467}"/>
              </a:ext>
            </a:extLst>
          </p:cNvPr>
          <p:cNvSpPr txBox="1">
            <a:spLocks/>
          </p:cNvSpPr>
          <p:nvPr/>
        </p:nvSpPr>
        <p:spPr>
          <a:xfrm>
            <a:off x="8368031" y="2512876"/>
            <a:ext cx="2228951" cy="46634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1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Random forest​</a:t>
            </a:r>
          </a:p>
        </p:txBody>
      </p:sp>
      <p:sp>
        <p:nvSpPr>
          <p:cNvPr id="3" name="Text Placeholder 62">
            <a:extLst>
              <a:ext uri="{FF2B5EF4-FFF2-40B4-BE49-F238E27FC236}">
                <a16:creationId xmlns:a16="http://schemas.microsoft.com/office/drawing/2014/main" id="{53FA2B02-48A5-968A-43C9-BCC15A0AC000}"/>
              </a:ext>
            </a:extLst>
          </p:cNvPr>
          <p:cNvSpPr txBox="1">
            <a:spLocks/>
          </p:cNvSpPr>
          <p:nvPr/>
        </p:nvSpPr>
        <p:spPr>
          <a:xfrm>
            <a:off x="8357193" y="3238876"/>
            <a:ext cx="2490469" cy="2909218"/>
          </a:xfrm>
          <a:prstGeom prst="rect">
            <a:avLst/>
          </a:prstGeom>
        </p:spPr>
        <p:txBody>
          <a:bodyPr vert="horz" lIns="91440" tIns="45720" rIns="91440" bIns="45720" rtlCol="0" anchor="t">
            <a:normAutofit fontScale="77500" lnSpcReduction="20000"/>
          </a:bodyPr>
          <a:lstStyle>
            <a:lvl1pPr marL="0" indent="0" algn="l" defTabSz="914400" rtl="0" eaLnBrk="1" latinLnBrk="0" hangingPunct="1">
              <a:lnSpc>
                <a:spcPct val="125000"/>
              </a:lnSpc>
              <a:spcBef>
                <a:spcPts val="100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0" i="0" dirty="0">
                <a:effectLst/>
              </a:rPr>
              <a:t>It randomly selects a subset of features and data samples to build multiple decision trees, and then averages the output of each tree to make the final prediction. This helps to reduce overfitting and improve the performance of the model.</a:t>
            </a:r>
            <a:endParaRPr lang="en-IN" sz="1800" dirty="0"/>
          </a:p>
          <a:p>
            <a:endParaRPr lang="en-US" dirty="0"/>
          </a:p>
        </p:txBody>
      </p:sp>
    </p:spTree>
    <p:extLst>
      <p:ext uri="{BB962C8B-B14F-4D97-AF65-F5344CB8AC3E}">
        <p14:creationId xmlns:p14="http://schemas.microsoft.com/office/powerpoint/2010/main" val="1503500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D103FBC2-93DA-4F24-B8BE-37966E29D590}"/>
              </a:ext>
            </a:extLst>
          </p:cNvPr>
          <p:cNvSpPr>
            <a:spLocks noGrp="1"/>
          </p:cNvSpPr>
          <p:nvPr>
            <p:ph type="title"/>
          </p:nvPr>
        </p:nvSpPr>
        <p:spPr>
          <a:xfrm>
            <a:off x="622300" y="734989"/>
            <a:ext cx="4864608" cy="365760"/>
          </a:xfrm>
        </p:spPr>
        <p:txBody>
          <a:bodyPr/>
          <a:lstStyle/>
          <a:p>
            <a:pPr algn="ctr"/>
            <a:r>
              <a:rPr lang="en-US" dirty="0"/>
              <a:t>MODEL ACCURACY</a:t>
            </a:r>
          </a:p>
        </p:txBody>
      </p:sp>
      <p:graphicFrame>
        <p:nvGraphicFramePr>
          <p:cNvPr id="42" name="Content Placeholder 41">
            <a:extLst>
              <a:ext uri="{FF2B5EF4-FFF2-40B4-BE49-F238E27FC236}">
                <a16:creationId xmlns:a16="http://schemas.microsoft.com/office/drawing/2014/main" id="{34ACB7E3-8F86-4C0E-9748-3F10EBD66EC9}"/>
              </a:ext>
            </a:extLst>
          </p:cNvPr>
          <p:cNvGraphicFramePr>
            <a:graphicFrameLocks noGrp="1"/>
          </p:cNvGraphicFramePr>
          <p:nvPr>
            <p:ph sz="quarter" idx="15"/>
            <p:extLst>
              <p:ext uri="{D42A27DB-BD31-4B8C-83A1-F6EECF244321}">
                <p14:modId xmlns:p14="http://schemas.microsoft.com/office/powerpoint/2010/main" val="4065631360"/>
              </p:ext>
            </p:extLst>
          </p:nvPr>
        </p:nvGraphicFramePr>
        <p:xfrm>
          <a:off x="324257" y="1724314"/>
          <a:ext cx="3971518" cy="3666834"/>
        </p:xfrm>
        <a:graphic>
          <a:graphicData uri="http://schemas.openxmlformats.org/drawingml/2006/table">
            <a:tbl>
              <a:tblPr firstRow="1" bandRow="1">
                <a:tableStyleId>{BDBED569-4797-4DF1-A0F4-6AAB3CD982D8}</a:tableStyleId>
              </a:tblPr>
              <a:tblGrid>
                <a:gridCol w="2134826">
                  <a:extLst>
                    <a:ext uri="{9D8B030D-6E8A-4147-A177-3AD203B41FA5}">
                      <a16:colId xmlns:a16="http://schemas.microsoft.com/office/drawing/2014/main" val="1517755082"/>
                    </a:ext>
                  </a:extLst>
                </a:gridCol>
                <a:gridCol w="1836692">
                  <a:extLst>
                    <a:ext uri="{9D8B030D-6E8A-4147-A177-3AD203B41FA5}">
                      <a16:colId xmlns:a16="http://schemas.microsoft.com/office/drawing/2014/main" val="2446386500"/>
                    </a:ext>
                  </a:extLst>
                </a:gridCol>
              </a:tblGrid>
              <a:tr h="502272">
                <a:tc>
                  <a:txBody>
                    <a:bodyPr/>
                    <a:lstStyle/>
                    <a:p>
                      <a:pPr algn="ctr"/>
                      <a:r>
                        <a:rPr lang="en-US" sz="1200" cap="all" spc="400" baseline="0" dirty="0">
                          <a:solidFill>
                            <a:schemeClr val="bg1"/>
                          </a:solidFill>
                          <a:latin typeface="+mj-lt"/>
                        </a:rPr>
                        <a:t>MODEL</a:t>
                      </a:r>
                    </a:p>
                  </a:txBody>
                  <a:tcPr anchor="ctr"/>
                </a:tc>
                <a:tc>
                  <a:txBody>
                    <a:bodyPr/>
                    <a:lstStyle/>
                    <a:p>
                      <a:pPr algn="ctr"/>
                      <a:r>
                        <a:rPr lang="en-US" sz="1200" b="1" cap="all" spc="200" baseline="0" dirty="0">
                          <a:solidFill>
                            <a:schemeClr val="bg1"/>
                          </a:solidFill>
                          <a:latin typeface="+mj-lt"/>
                        </a:rPr>
                        <a:t>R-Squared</a:t>
                      </a:r>
                    </a:p>
                  </a:txBody>
                  <a:tcPr anchor="ctr"/>
                </a:tc>
                <a:extLst>
                  <a:ext uri="{0D108BD9-81ED-4DB2-BD59-A6C34878D82A}">
                    <a16:rowId xmlns:a16="http://schemas.microsoft.com/office/drawing/2014/main" val="3100351803"/>
                  </a:ext>
                </a:extLst>
              </a:tr>
              <a:tr h="502272">
                <a:tc>
                  <a:txBody>
                    <a:bodyPr/>
                    <a:lstStyle/>
                    <a:p>
                      <a:pPr algn="ctr" rtl="0" fontAlgn="base"/>
                      <a:r>
                        <a:rPr lang="en-US" sz="1200" b="0" i="0" u="none" strike="noStrike" dirty="0">
                          <a:solidFill>
                            <a:schemeClr val="bg1"/>
                          </a:solidFill>
                          <a:effectLst/>
                          <a:latin typeface="+mn-lt"/>
                        </a:rPr>
                        <a:t>LINEAR REGRESSION</a:t>
                      </a:r>
                      <a:endParaRPr lang="en-US" sz="1200" b="0" i="0" dirty="0">
                        <a:solidFill>
                          <a:schemeClr val="bg1"/>
                        </a:solidFill>
                        <a:effectLst/>
                        <a:latin typeface="+mn-lt"/>
                      </a:endParaRPr>
                    </a:p>
                  </a:txBody>
                  <a:tcPr anchor="ctr"/>
                </a:tc>
                <a:tc>
                  <a:txBody>
                    <a:bodyPr/>
                    <a:lstStyle/>
                    <a:p>
                      <a:pPr algn="ctr" rtl="0" fontAlgn="base"/>
                      <a:r>
                        <a:rPr lang="en-US" sz="1200" b="0" i="0" dirty="0">
                          <a:solidFill>
                            <a:schemeClr val="bg1"/>
                          </a:solidFill>
                          <a:effectLst/>
                          <a:latin typeface="+mn-lt"/>
                        </a:rPr>
                        <a:t>0.8073</a:t>
                      </a:r>
                    </a:p>
                  </a:txBody>
                  <a:tcPr anchor="ctr"/>
                </a:tc>
                <a:extLst>
                  <a:ext uri="{0D108BD9-81ED-4DB2-BD59-A6C34878D82A}">
                    <a16:rowId xmlns:a16="http://schemas.microsoft.com/office/drawing/2014/main" val="2801628125"/>
                  </a:ext>
                </a:extLst>
              </a:tr>
              <a:tr h="502272">
                <a:tc>
                  <a:txBody>
                    <a:bodyPr/>
                    <a:lstStyle/>
                    <a:p>
                      <a:pPr algn="ctr" rtl="0" fontAlgn="base"/>
                      <a:r>
                        <a:rPr lang="en-US" sz="1200" b="0" i="0" u="none" strike="noStrike" dirty="0">
                          <a:solidFill>
                            <a:schemeClr val="bg1"/>
                          </a:solidFill>
                          <a:effectLst/>
                          <a:latin typeface="+mn-lt"/>
                        </a:rPr>
                        <a:t>LASSO REGRESSION</a:t>
                      </a:r>
                      <a:endParaRPr lang="en-US" sz="1200" b="0" i="0" dirty="0">
                        <a:solidFill>
                          <a:schemeClr val="bg1"/>
                        </a:solidFill>
                        <a:effectLst/>
                        <a:latin typeface="+mn-lt"/>
                      </a:endParaRPr>
                    </a:p>
                  </a:txBody>
                  <a:tcPr anchor="ctr"/>
                </a:tc>
                <a:tc>
                  <a:txBody>
                    <a:bodyPr/>
                    <a:lstStyle/>
                    <a:p>
                      <a:pPr algn="ctr" rtl="0" fontAlgn="base"/>
                      <a:r>
                        <a:rPr lang="en-US" sz="1200" b="0" i="0" u="none" strike="noStrike" dirty="0">
                          <a:solidFill>
                            <a:schemeClr val="bg1"/>
                          </a:solidFill>
                          <a:effectLst/>
                          <a:latin typeface="+mn-lt"/>
                        </a:rPr>
                        <a:t>0.8071</a:t>
                      </a:r>
                      <a:endParaRPr lang="en-US" sz="1200" b="0" i="0" dirty="0">
                        <a:solidFill>
                          <a:schemeClr val="bg1"/>
                        </a:solidFill>
                        <a:effectLst/>
                        <a:latin typeface="+mn-lt"/>
                      </a:endParaRPr>
                    </a:p>
                  </a:txBody>
                  <a:tcPr anchor="ctr"/>
                </a:tc>
                <a:extLst>
                  <a:ext uri="{0D108BD9-81ED-4DB2-BD59-A6C34878D82A}">
                    <a16:rowId xmlns:a16="http://schemas.microsoft.com/office/drawing/2014/main" val="3635382780"/>
                  </a:ext>
                </a:extLst>
              </a:tr>
              <a:tr h="502272">
                <a:tc>
                  <a:txBody>
                    <a:bodyPr/>
                    <a:lstStyle/>
                    <a:p>
                      <a:pPr algn="ctr" rtl="0" fontAlgn="base"/>
                      <a:r>
                        <a:rPr lang="en-US" sz="1200" b="0" i="0" u="none" strike="noStrike" dirty="0">
                          <a:solidFill>
                            <a:schemeClr val="bg1"/>
                          </a:solidFill>
                          <a:effectLst/>
                          <a:latin typeface="+mn-lt"/>
                        </a:rPr>
                        <a:t>RIDGE REGRESSION</a:t>
                      </a:r>
                      <a:endParaRPr lang="en-US" sz="1200" b="0" i="0" dirty="0">
                        <a:solidFill>
                          <a:schemeClr val="bg1"/>
                        </a:solidFill>
                        <a:effectLst/>
                        <a:latin typeface="+mn-lt"/>
                      </a:endParaRPr>
                    </a:p>
                  </a:txBody>
                  <a:tcPr anchor="ctr"/>
                </a:tc>
                <a:tc>
                  <a:txBody>
                    <a:bodyPr/>
                    <a:lstStyle/>
                    <a:p>
                      <a:pPr algn="ctr" rtl="0" fontAlgn="base"/>
                      <a:r>
                        <a:rPr lang="en-US" sz="1200" b="0" i="0" u="none" strike="noStrike" dirty="0">
                          <a:solidFill>
                            <a:schemeClr val="bg1"/>
                          </a:solidFill>
                          <a:effectLst/>
                          <a:latin typeface="+mn-lt"/>
                        </a:rPr>
                        <a:t>0.8127</a:t>
                      </a:r>
                      <a:endParaRPr lang="en-US" sz="1200" b="0" i="0" dirty="0">
                        <a:solidFill>
                          <a:schemeClr val="bg1"/>
                        </a:solidFill>
                        <a:effectLst/>
                        <a:latin typeface="+mn-lt"/>
                      </a:endParaRPr>
                    </a:p>
                  </a:txBody>
                  <a:tcPr anchor="ctr"/>
                </a:tc>
                <a:extLst>
                  <a:ext uri="{0D108BD9-81ED-4DB2-BD59-A6C34878D82A}">
                    <a16:rowId xmlns:a16="http://schemas.microsoft.com/office/drawing/2014/main" val="2282084003"/>
                  </a:ext>
                </a:extLst>
              </a:tr>
              <a:tr h="502272">
                <a:tc>
                  <a:txBody>
                    <a:bodyPr/>
                    <a:lstStyle/>
                    <a:p>
                      <a:pPr algn="ctr" rtl="0" fontAlgn="base"/>
                      <a:r>
                        <a:rPr lang="en-US" sz="1200" b="0" i="0" dirty="0">
                          <a:solidFill>
                            <a:schemeClr val="bg1"/>
                          </a:solidFill>
                          <a:effectLst/>
                          <a:latin typeface="+mn-lt"/>
                        </a:rPr>
                        <a:t>DECISION TREES</a:t>
                      </a:r>
                    </a:p>
                  </a:txBody>
                  <a:tcPr anchor="ctr"/>
                </a:tc>
                <a:tc>
                  <a:txBody>
                    <a:bodyPr/>
                    <a:lstStyle/>
                    <a:p>
                      <a:pPr algn="ctr" rtl="0" fontAlgn="base"/>
                      <a:r>
                        <a:rPr lang="en-US" sz="1200" b="0" i="0" u="none" strike="noStrike" dirty="0">
                          <a:solidFill>
                            <a:schemeClr val="bg1"/>
                          </a:solidFill>
                          <a:effectLst/>
                          <a:latin typeface="+mn-lt"/>
                        </a:rPr>
                        <a:t>0.8433</a:t>
                      </a:r>
                      <a:endParaRPr lang="en-US" sz="1200" b="0" i="0" dirty="0">
                        <a:solidFill>
                          <a:schemeClr val="bg1"/>
                        </a:solidFill>
                        <a:effectLst/>
                        <a:latin typeface="+mn-lt"/>
                      </a:endParaRPr>
                    </a:p>
                  </a:txBody>
                  <a:tcPr anchor="ctr"/>
                </a:tc>
                <a:extLst>
                  <a:ext uri="{0D108BD9-81ED-4DB2-BD59-A6C34878D82A}">
                    <a16:rowId xmlns:a16="http://schemas.microsoft.com/office/drawing/2014/main" val="1849756459"/>
                  </a:ext>
                </a:extLst>
              </a:tr>
              <a:tr h="653202">
                <a:tc>
                  <a:txBody>
                    <a:bodyPr/>
                    <a:lstStyle/>
                    <a:p>
                      <a:pPr algn="ctr" rtl="0" fontAlgn="base"/>
                      <a:r>
                        <a:rPr lang="en-US" sz="1200" b="0" i="0" dirty="0">
                          <a:solidFill>
                            <a:schemeClr val="bg1"/>
                          </a:solidFill>
                          <a:effectLst/>
                          <a:latin typeface="+mn-lt"/>
                        </a:rPr>
                        <a:t>SUPPORT VECTOR MACHINE</a:t>
                      </a:r>
                    </a:p>
                  </a:txBody>
                  <a:tcPr anchor="ctr"/>
                </a:tc>
                <a:tc>
                  <a:txBody>
                    <a:bodyPr/>
                    <a:lstStyle/>
                    <a:p>
                      <a:pPr algn="ctr" rtl="0" fontAlgn="base"/>
                      <a:r>
                        <a:rPr lang="en-US" sz="1200" b="0" i="0" u="none" strike="noStrike" dirty="0">
                          <a:solidFill>
                            <a:schemeClr val="bg1"/>
                          </a:solidFill>
                          <a:effectLst/>
                          <a:latin typeface="+mn-lt"/>
                        </a:rPr>
                        <a:t>0.8083</a:t>
                      </a:r>
                      <a:endParaRPr lang="en-US" sz="1200" b="0" i="0" dirty="0">
                        <a:solidFill>
                          <a:schemeClr val="bg1"/>
                        </a:solidFill>
                        <a:effectLst/>
                        <a:latin typeface="+mn-lt"/>
                      </a:endParaRPr>
                    </a:p>
                  </a:txBody>
                  <a:tcPr anchor="ctr"/>
                </a:tc>
                <a:extLst>
                  <a:ext uri="{0D108BD9-81ED-4DB2-BD59-A6C34878D82A}">
                    <a16:rowId xmlns:a16="http://schemas.microsoft.com/office/drawing/2014/main" val="4151575269"/>
                  </a:ext>
                </a:extLst>
              </a:tr>
              <a:tr h="502272">
                <a:tc>
                  <a:txBody>
                    <a:bodyPr/>
                    <a:lstStyle/>
                    <a:p>
                      <a:pPr algn="ctr" rtl="0" fontAlgn="base">
                        <a:buFont typeface="Arial" panose="020B0604020202020204" pitchFamily="34" charset="0"/>
                        <a:buNone/>
                      </a:pPr>
                      <a:r>
                        <a:rPr lang="en-US" sz="1200" b="0" u="none" strike="noStrike" dirty="0">
                          <a:solidFill>
                            <a:schemeClr val="bg1"/>
                          </a:solidFill>
                          <a:effectLst/>
                        </a:rPr>
                        <a:t>   RANDOM FOREST</a:t>
                      </a:r>
                      <a:endParaRPr lang="en-US" sz="1200" b="0" i="0" dirty="0">
                        <a:solidFill>
                          <a:schemeClr val="bg1"/>
                        </a:solidFill>
                        <a:effectLst/>
                        <a:latin typeface="+mn-lt"/>
                      </a:endParaRPr>
                    </a:p>
                  </a:txBody>
                  <a:tcPr anchor="ctr"/>
                </a:tc>
                <a:tc>
                  <a:txBody>
                    <a:bodyPr/>
                    <a:lstStyle/>
                    <a:p>
                      <a:pPr algn="ctr" rtl="0" fontAlgn="base"/>
                      <a:r>
                        <a:rPr lang="en-US" sz="1200" b="0" i="0" u="none" strike="noStrike" dirty="0">
                          <a:solidFill>
                            <a:schemeClr val="bg1"/>
                          </a:solidFill>
                          <a:effectLst/>
                          <a:latin typeface="+mn-lt"/>
                        </a:rPr>
                        <a:t>0.8873</a:t>
                      </a:r>
                      <a:endParaRPr lang="en-US" sz="1200" b="0" i="0" dirty="0">
                        <a:solidFill>
                          <a:schemeClr val="bg1"/>
                        </a:solidFill>
                        <a:effectLst/>
                        <a:latin typeface="+mn-lt"/>
                      </a:endParaRPr>
                    </a:p>
                  </a:txBody>
                  <a:tcPr anchor="ctr"/>
                </a:tc>
                <a:extLst>
                  <a:ext uri="{0D108BD9-81ED-4DB2-BD59-A6C34878D82A}">
                    <a16:rowId xmlns:a16="http://schemas.microsoft.com/office/drawing/2014/main" val="4268114081"/>
                  </a:ext>
                </a:extLst>
              </a:tr>
            </a:tbl>
          </a:graphicData>
        </a:graphic>
      </p:graphicFrame>
      <p:pic>
        <p:nvPicPr>
          <p:cNvPr id="46" name="Picture Placeholder 45" descr="A close up of a person wearing glasses and the measurements of the eyes">
            <a:extLst>
              <a:ext uri="{FF2B5EF4-FFF2-40B4-BE49-F238E27FC236}">
                <a16:creationId xmlns:a16="http://schemas.microsoft.com/office/drawing/2014/main" id="{4CCDE114-C87D-4D8A-AC71-4CEECD759FE8}"/>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a:fillRect/>
          </a:stretch>
        </p:blipFill>
        <p:spPr>
          <a:xfrm>
            <a:off x="7179733" y="0"/>
            <a:ext cx="5012267" cy="6867376"/>
          </a:xfrm>
          <a:prstGeom prst="rect">
            <a:avLst/>
          </a:prstGeom>
        </p:spPr>
      </p:pic>
      <p:sp>
        <p:nvSpPr>
          <p:cNvPr id="12" name="Slide Number Placeholder 11">
            <a:extLst>
              <a:ext uri="{FF2B5EF4-FFF2-40B4-BE49-F238E27FC236}">
                <a16:creationId xmlns:a16="http://schemas.microsoft.com/office/drawing/2014/main" id="{09EE126B-B5CD-4FEC-A36A-5B51A1CE25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6</a:t>
            </a:fld>
            <a:endParaRPr lang="en-US" dirty="0"/>
          </a:p>
        </p:txBody>
      </p:sp>
      <p:graphicFrame>
        <p:nvGraphicFramePr>
          <p:cNvPr id="4" name="Table 3">
            <a:extLst>
              <a:ext uri="{FF2B5EF4-FFF2-40B4-BE49-F238E27FC236}">
                <a16:creationId xmlns:a16="http://schemas.microsoft.com/office/drawing/2014/main" id="{FE4E3C1E-91DD-5925-A0DB-ED2C90AF8A1E}"/>
              </a:ext>
            </a:extLst>
          </p:cNvPr>
          <p:cNvGraphicFramePr>
            <a:graphicFrameLocks noGrp="1"/>
          </p:cNvGraphicFramePr>
          <p:nvPr>
            <p:extLst>
              <p:ext uri="{D42A27DB-BD31-4B8C-83A1-F6EECF244321}">
                <p14:modId xmlns:p14="http://schemas.microsoft.com/office/powerpoint/2010/main" val="102024714"/>
              </p:ext>
            </p:extLst>
          </p:nvPr>
        </p:nvGraphicFramePr>
        <p:xfrm>
          <a:off x="4295775" y="1724314"/>
          <a:ext cx="1521375" cy="3666834"/>
        </p:xfrm>
        <a:graphic>
          <a:graphicData uri="http://schemas.openxmlformats.org/drawingml/2006/table">
            <a:tbl>
              <a:tblPr firstRow="1" bandRow="1">
                <a:tableStyleId>{BDBED569-4797-4DF1-A0F4-6AAB3CD982D8}</a:tableStyleId>
              </a:tblPr>
              <a:tblGrid>
                <a:gridCol w="1521375">
                  <a:extLst>
                    <a:ext uri="{9D8B030D-6E8A-4147-A177-3AD203B41FA5}">
                      <a16:colId xmlns:a16="http://schemas.microsoft.com/office/drawing/2014/main" val="972568969"/>
                    </a:ext>
                  </a:extLst>
                </a:gridCol>
              </a:tblGrid>
              <a:tr h="502272">
                <a:tc>
                  <a:txBody>
                    <a:bodyPr/>
                    <a:lstStyle/>
                    <a:p>
                      <a:pPr algn="ctr"/>
                      <a:r>
                        <a:rPr lang="en-US" sz="1200" b="1" cap="all" spc="200" baseline="0" dirty="0">
                          <a:solidFill>
                            <a:schemeClr val="bg1"/>
                          </a:solidFill>
                          <a:latin typeface="+mj-lt"/>
                        </a:rPr>
                        <a:t>MAE</a:t>
                      </a:r>
                    </a:p>
                  </a:txBody>
                  <a:tcPr anchor="ctr"/>
                </a:tc>
                <a:extLst>
                  <a:ext uri="{0D108BD9-81ED-4DB2-BD59-A6C34878D82A}">
                    <a16:rowId xmlns:a16="http://schemas.microsoft.com/office/drawing/2014/main" val="1217388374"/>
                  </a:ext>
                </a:extLst>
              </a:tr>
              <a:tr h="502272">
                <a:tc>
                  <a:txBody>
                    <a:bodyPr/>
                    <a:lstStyle/>
                    <a:p>
                      <a:pPr algn="ctr" rtl="0" fontAlgn="base"/>
                      <a:r>
                        <a:rPr lang="en-US" sz="1200" b="0" i="0" dirty="0">
                          <a:solidFill>
                            <a:schemeClr val="bg1"/>
                          </a:solidFill>
                          <a:effectLst/>
                          <a:latin typeface="+mn-lt"/>
                        </a:rPr>
                        <a:t>0.21</a:t>
                      </a:r>
                    </a:p>
                  </a:txBody>
                  <a:tcPr anchor="ctr"/>
                </a:tc>
                <a:extLst>
                  <a:ext uri="{0D108BD9-81ED-4DB2-BD59-A6C34878D82A}">
                    <a16:rowId xmlns:a16="http://schemas.microsoft.com/office/drawing/2014/main" val="587734100"/>
                  </a:ext>
                </a:extLst>
              </a:tr>
              <a:tr h="502272">
                <a:tc>
                  <a:txBody>
                    <a:bodyPr/>
                    <a:lstStyle/>
                    <a:p>
                      <a:pPr algn="ctr" rtl="0" fontAlgn="base"/>
                      <a:r>
                        <a:rPr lang="en-US" sz="1200" b="0" i="0" u="none" strike="noStrike" dirty="0">
                          <a:solidFill>
                            <a:schemeClr val="bg1"/>
                          </a:solidFill>
                          <a:effectLst/>
                          <a:latin typeface="+mn-lt"/>
                        </a:rPr>
                        <a:t>0.21</a:t>
                      </a:r>
                      <a:endParaRPr lang="en-US" sz="1200" b="0" i="0" dirty="0">
                        <a:solidFill>
                          <a:schemeClr val="bg1"/>
                        </a:solidFill>
                        <a:effectLst/>
                        <a:latin typeface="+mn-lt"/>
                      </a:endParaRPr>
                    </a:p>
                  </a:txBody>
                  <a:tcPr anchor="ctr"/>
                </a:tc>
                <a:extLst>
                  <a:ext uri="{0D108BD9-81ED-4DB2-BD59-A6C34878D82A}">
                    <a16:rowId xmlns:a16="http://schemas.microsoft.com/office/drawing/2014/main" val="3675153073"/>
                  </a:ext>
                </a:extLst>
              </a:tr>
              <a:tr h="502272">
                <a:tc>
                  <a:txBody>
                    <a:bodyPr/>
                    <a:lstStyle/>
                    <a:p>
                      <a:pPr algn="ctr" rtl="0" fontAlgn="base"/>
                      <a:r>
                        <a:rPr lang="en-US" sz="1200" b="0" u="none" strike="noStrike" dirty="0">
                          <a:solidFill>
                            <a:schemeClr val="bg1"/>
                          </a:solidFill>
                          <a:effectLst/>
                        </a:rPr>
                        <a:t>0.20</a:t>
                      </a:r>
                      <a:r>
                        <a:rPr lang="en-US" sz="1200" b="0" dirty="0">
                          <a:solidFill>
                            <a:schemeClr val="bg1"/>
                          </a:solidFill>
                          <a:effectLst/>
                        </a:rPr>
                        <a:t>​</a:t>
                      </a:r>
                      <a:endParaRPr lang="en-US" sz="1200" b="0" i="0" dirty="0">
                        <a:solidFill>
                          <a:schemeClr val="bg1"/>
                        </a:solidFill>
                        <a:effectLst/>
                        <a:latin typeface="+mn-lt"/>
                      </a:endParaRPr>
                    </a:p>
                  </a:txBody>
                  <a:tcPr anchor="ctr"/>
                </a:tc>
                <a:extLst>
                  <a:ext uri="{0D108BD9-81ED-4DB2-BD59-A6C34878D82A}">
                    <a16:rowId xmlns:a16="http://schemas.microsoft.com/office/drawing/2014/main" val="3521220113"/>
                  </a:ext>
                </a:extLst>
              </a:tr>
              <a:tr h="502272">
                <a:tc>
                  <a:txBody>
                    <a:bodyPr/>
                    <a:lstStyle/>
                    <a:p>
                      <a:pPr algn="ctr" rtl="0" fontAlgn="base"/>
                      <a:r>
                        <a:rPr lang="en-US" sz="1200" b="0" i="0" u="none" strike="noStrike" dirty="0">
                          <a:solidFill>
                            <a:schemeClr val="bg1"/>
                          </a:solidFill>
                          <a:effectLst/>
                          <a:latin typeface="+mn-lt"/>
                        </a:rPr>
                        <a:t>0.18</a:t>
                      </a:r>
                      <a:endParaRPr lang="en-US" sz="1200" b="0" i="0" dirty="0">
                        <a:solidFill>
                          <a:schemeClr val="bg1"/>
                        </a:solidFill>
                        <a:effectLst/>
                        <a:latin typeface="+mn-lt"/>
                      </a:endParaRPr>
                    </a:p>
                  </a:txBody>
                  <a:tcPr anchor="ctr"/>
                </a:tc>
                <a:extLst>
                  <a:ext uri="{0D108BD9-81ED-4DB2-BD59-A6C34878D82A}">
                    <a16:rowId xmlns:a16="http://schemas.microsoft.com/office/drawing/2014/main" val="3414738754"/>
                  </a:ext>
                </a:extLst>
              </a:tr>
              <a:tr h="653202">
                <a:tc>
                  <a:txBody>
                    <a:bodyPr/>
                    <a:lstStyle/>
                    <a:p>
                      <a:pPr algn="ctr" rtl="0" fontAlgn="base"/>
                      <a:r>
                        <a:rPr lang="en-US" sz="1200" b="0" i="0" u="none" strike="noStrike" dirty="0">
                          <a:solidFill>
                            <a:schemeClr val="bg1"/>
                          </a:solidFill>
                          <a:effectLst/>
                          <a:latin typeface="+mn-lt"/>
                        </a:rPr>
                        <a:t>0.20</a:t>
                      </a:r>
                      <a:endParaRPr lang="en-US" sz="1200" b="0" i="0" dirty="0">
                        <a:solidFill>
                          <a:schemeClr val="bg1"/>
                        </a:solidFill>
                        <a:effectLst/>
                        <a:latin typeface="+mn-lt"/>
                      </a:endParaRPr>
                    </a:p>
                  </a:txBody>
                  <a:tcPr anchor="ctr"/>
                </a:tc>
                <a:extLst>
                  <a:ext uri="{0D108BD9-81ED-4DB2-BD59-A6C34878D82A}">
                    <a16:rowId xmlns:a16="http://schemas.microsoft.com/office/drawing/2014/main" val="3600307217"/>
                  </a:ext>
                </a:extLst>
              </a:tr>
              <a:tr h="502272">
                <a:tc>
                  <a:txBody>
                    <a:bodyPr/>
                    <a:lstStyle/>
                    <a:p>
                      <a:pPr algn="ctr" rtl="0" fontAlgn="base"/>
                      <a:r>
                        <a:rPr lang="en-US" sz="1200" b="0" i="0" u="none" strike="noStrike" dirty="0">
                          <a:solidFill>
                            <a:schemeClr val="bg1"/>
                          </a:solidFill>
                          <a:effectLst/>
                          <a:latin typeface="+mn-lt"/>
                        </a:rPr>
                        <a:t>0.15</a:t>
                      </a:r>
                      <a:endParaRPr lang="en-US" sz="1200" b="0" i="0" dirty="0">
                        <a:solidFill>
                          <a:schemeClr val="bg1"/>
                        </a:solidFill>
                        <a:effectLst/>
                        <a:latin typeface="+mn-lt"/>
                      </a:endParaRPr>
                    </a:p>
                  </a:txBody>
                  <a:tcPr anchor="ctr"/>
                </a:tc>
                <a:extLst>
                  <a:ext uri="{0D108BD9-81ED-4DB2-BD59-A6C34878D82A}">
                    <a16:rowId xmlns:a16="http://schemas.microsoft.com/office/drawing/2014/main" val="3208834891"/>
                  </a:ext>
                </a:extLst>
              </a:tr>
            </a:tbl>
          </a:graphicData>
        </a:graphic>
      </p:graphicFrame>
    </p:spTree>
    <p:extLst>
      <p:ext uri="{BB962C8B-B14F-4D97-AF65-F5344CB8AC3E}">
        <p14:creationId xmlns:p14="http://schemas.microsoft.com/office/powerpoint/2010/main" val="3168340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woman looking at a screen with tiny writing and graphs floating">
            <a:extLst>
              <a:ext uri="{FF2B5EF4-FFF2-40B4-BE49-F238E27FC236}">
                <a16:creationId xmlns:a16="http://schemas.microsoft.com/office/drawing/2014/main" id="{A0A99AB3-33D7-48CE-8A78-BEB8D7179FF8}"/>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p:spPr>
      </p:pic>
      <p:sp>
        <p:nvSpPr>
          <p:cNvPr id="20" name="Title 19">
            <a:extLst>
              <a:ext uri="{FF2B5EF4-FFF2-40B4-BE49-F238E27FC236}">
                <a16:creationId xmlns:a16="http://schemas.microsoft.com/office/drawing/2014/main" id="{940324F9-ABF9-4A46-B5E4-21164FADAD0C}"/>
              </a:ext>
            </a:extLst>
          </p:cNvPr>
          <p:cNvSpPr>
            <a:spLocks noGrp="1"/>
          </p:cNvSpPr>
          <p:nvPr>
            <p:ph type="title"/>
          </p:nvPr>
        </p:nvSpPr>
        <p:spPr>
          <a:xfrm>
            <a:off x="0" y="1353381"/>
            <a:ext cx="6934200" cy="4151236"/>
          </a:xfrm>
        </p:spPr>
        <p:txBody>
          <a:bodyPr/>
          <a:lstStyle/>
          <a:p>
            <a:r>
              <a:rPr lang="en-US" dirty="0"/>
              <a:t>CONCLUSION</a:t>
            </a:r>
          </a:p>
        </p:txBody>
      </p:sp>
      <p:sp>
        <p:nvSpPr>
          <p:cNvPr id="11" name="Text Placeholder 10">
            <a:extLst>
              <a:ext uri="{FF2B5EF4-FFF2-40B4-BE49-F238E27FC236}">
                <a16:creationId xmlns:a16="http://schemas.microsoft.com/office/drawing/2014/main" id="{019E4131-A9F1-45A1-94C6-3C559ABBE9C6}"/>
              </a:ext>
            </a:extLst>
          </p:cNvPr>
          <p:cNvSpPr>
            <a:spLocks noGrp="1"/>
          </p:cNvSpPr>
          <p:nvPr>
            <p:ph type="body" sz="quarter" idx="15"/>
          </p:nvPr>
        </p:nvSpPr>
        <p:spPr>
          <a:xfrm>
            <a:off x="577993" y="2689071"/>
            <a:ext cx="6127607" cy="2212496"/>
          </a:xfrm>
        </p:spPr>
        <p:txBody>
          <a:bodyPr/>
          <a:lstStyle/>
          <a:p>
            <a:pPr marL="85725" indent="0">
              <a:lnSpc>
                <a:spcPct val="107000"/>
              </a:lnSpc>
              <a:spcAft>
                <a:spcPts val="800"/>
              </a:spcAft>
            </a:pPr>
            <a:r>
              <a:rPr lang="en-US" dirty="0">
                <a:effectLst/>
                <a:ea typeface="Calibri" panose="020F0502020204030204" pitchFamily="34" charset="0"/>
                <a:cs typeface="Times New Roman" panose="02020603050405020304" pitchFamily="18" charset="0"/>
              </a:rPr>
              <a:t>Exploratory Data Analysis (EDA) revealed several insights, such as HP and Dell are the top two brands in terms of the number of laptops sold and the average price of laptops with discrete graphics cards is higher than that of laptops without them.</a:t>
            </a:r>
          </a:p>
          <a:p>
            <a:pPr marL="85725" indent="0"/>
            <a:r>
              <a:rPr lang="en-US" dirty="0">
                <a:effectLst/>
                <a:ea typeface="Calibri" panose="020F0502020204030204" pitchFamily="34" charset="0"/>
              </a:rPr>
              <a:t>Machine learning models were built using various algorithms such as linear regression, lasso regression, ridge regression, SVM, decision trees, and random forest to predict laptop prices. Random Forest is the most Accurate ML Model.</a:t>
            </a:r>
            <a:endParaRPr lang="en-US" dirty="0">
              <a:solidFill>
                <a:schemeClr val="bg1"/>
              </a:solidFill>
            </a:endParaRPr>
          </a:p>
          <a:p>
            <a:endParaRPr lang="en-US" dirty="0"/>
          </a:p>
        </p:txBody>
      </p:sp>
      <p:sp>
        <p:nvSpPr>
          <p:cNvPr id="14" name="Date Placeholder 13">
            <a:extLst>
              <a:ext uri="{FF2B5EF4-FFF2-40B4-BE49-F238E27FC236}">
                <a16:creationId xmlns:a16="http://schemas.microsoft.com/office/drawing/2014/main" id="{0AAA33AC-E039-49B8-9D53-D790DEF7EB2B}"/>
              </a:ext>
            </a:extLst>
          </p:cNvPr>
          <p:cNvSpPr>
            <a:spLocks noGrp="1"/>
          </p:cNvSpPr>
          <p:nvPr>
            <p:ph type="dt" sz="half" idx="10"/>
          </p:nvPr>
        </p:nvSpPr>
        <p:spPr>
          <a:xfrm>
            <a:off x="838200" y="6356350"/>
            <a:ext cx="2743200" cy="365125"/>
          </a:xfrm>
        </p:spPr>
        <p:txBody>
          <a:bodyPr/>
          <a:lstStyle/>
          <a:p>
            <a:r>
              <a:rPr lang="en-US" dirty="0"/>
              <a:t>8/06/20XX</a:t>
            </a:r>
          </a:p>
        </p:txBody>
      </p:sp>
      <p:sp>
        <p:nvSpPr>
          <p:cNvPr id="15" name="Footer Placeholder 14">
            <a:extLst>
              <a:ext uri="{FF2B5EF4-FFF2-40B4-BE49-F238E27FC236}">
                <a16:creationId xmlns:a16="http://schemas.microsoft.com/office/drawing/2014/main" id="{B637D303-3D91-4DF5-9E06-C9394D714301}"/>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16" name="Slide Number Placeholder 15">
            <a:extLst>
              <a:ext uri="{FF2B5EF4-FFF2-40B4-BE49-F238E27FC236}">
                <a16:creationId xmlns:a16="http://schemas.microsoft.com/office/drawing/2014/main" id="{485FA840-9C16-45D8-8B50-7DC1A5DF3CF4}"/>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7</a:t>
            </a:fld>
            <a:endParaRPr lang="en-US" dirty="0"/>
          </a:p>
        </p:txBody>
      </p:sp>
    </p:spTree>
    <p:extLst>
      <p:ext uri="{BB962C8B-B14F-4D97-AF65-F5344CB8AC3E}">
        <p14:creationId xmlns:p14="http://schemas.microsoft.com/office/powerpoint/2010/main" val="1987845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descr="Robot hand and human hand almost touch with their pointer fingers">
            <a:extLst>
              <a:ext uri="{FF2B5EF4-FFF2-40B4-BE49-F238E27FC236}">
                <a16:creationId xmlns:a16="http://schemas.microsoft.com/office/drawing/2014/main" id="{99832064-71DC-4D4A-BF64-B140BE0DBC62}"/>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p:spPr>
      </p:pic>
      <p:sp>
        <p:nvSpPr>
          <p:cNvPr id="7" name="Title 6">
            <a:extLst>
              <a:ext uri="{FF2B5EF4-FFF2-40B4-BE49-F238E27FC236}">
                <a16:creationId xmlns:a16="http://schemas.microsoft.com/office/drawing/2014/main" id="{7A8DDD42-D29D-4ECB-A465-13EFA049E83C}"/>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093948892"/>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D2FAC4-C1D8-4FBC-AFD8-786609711A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3.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Tech pitch deck</Template>
  <TotalTime>125</TotalTime>
  <Words>442</Words>
  <Application>Microsoft Office PowerPoint</Application>
  <PresentationFormat>Widescreen</PresentationFormat>
  <Paragraphs>59</Paragraphs>
  <Slides>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Arial</vt:lpstr>
      <vt:lpstr>Barlow Semi Condensed Medium</vt:lpstr>
      <vt:lpstr>Bierstadt</vt:lpstr>
      <vt:lpstr>Calibri</vt:lpstr>
      <vt:lpstr>Courier New</vt:lpstr>
      <vt:lpstr>Posterama</vt:lpstr>
      <vt:lpstr>Posterama Bold</vt:lpstr>
      <vt:lpstr>Office Theme</vt:lpstr>
      <vt:lpstr>Laptop price prediction</vt:lpstr>
      <vt:lpstr>INTRODUCTION</vt:lpstr>
      <vt:lpstr>Visualizations</vt:lpstr>
      <vt:lpstr>Applied Machine learning models</vt:lpstr>
      <vt:lpstr>Applied Machine learning models</vt:lpstr>
      <vt:lpstr>MODEL ACCURACY</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Laptop price prediction</dc:title>
  <dc:creator>jaismeenmehra9@gmail.com</dc:creator>
  <cp:lastModifiedBy>jaismeenmehra9@gmail.com</cp:lastModifiedBy>
  <cp:revision>1</cp:revision>
  <dcterms:created xsi:type="dcterms:W3CDTF">2023-05-05T16:54:34Z</dcterms:created>
  <dcterms:modified xsi:type="dcterms:W3CDTF">2023-05-05T19:00:08Z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